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3" r:id="rId1"/>
  </p:sldMasterIdLst>
  <p:sldIdLst>
    <p:sldId id="257" r:id="rId2"/>
    <p:sldId id="267" r:id="rId3"/>
    <p:sldId id="270" r:id="rId4"/>
    <p:sldId id="271" r:id="rId5"/>
    <p:sldId id="272" r:id="rId6"/>
    <p:sldId id="273" r:id="rId7"/>
    <p:sldId id="27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4/20/2025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BBCA8E1-045B-4400-8F88-03428626721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743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65277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20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7842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C9A4AE-AFF7-40BE-94CB-5CADCDBAF4D5}" type="datetimeFigureOut">
              <a:rPr lang="en-US" smtClean="0"/>
              <a:t>4/20/2025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3225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C9A4AE-AFF7-40BE-94CB-5CADCDBAF4D5}" type="datetimeFigureOut">
              <a:rPr lang="en-US" smtClean="0"/>
              <a:t>4/20/2025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250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C9A4AE-AFF7-40BE-94CB-5CADCDBAF4D5}" type="datetimeFigureOut">
              <a:rPr lang="en-US" smtClean="0"/>
              <a:t>4/20/2025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BCA8E1-045B-4400-8F88-03428626721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755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C9A4AE-AFF7-40BE-94CB-5CADCDBAF4D5}" type="datetimeFigureOut">
              <a:rPr lang="en-US" smtClean="0"/>
              <a:t>4/20/2025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BCA8E1-045B-4400-8F88-03428626721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86153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9A4AE-AFF7-40BE-94CB-5CADCDBAF4D5}" type="datetimeFigureOut">
              <a:rPr lang="en-US" smtClean="0"/>
              <a:t>4/20/2025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3307813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C9A4AE-AFF7-40BE-94CB-5CADCDBAF4D5}" type="datetimeFigureOut">
              <a:rPr lang="en-US" smtClean="0"/>
              <a:t>4/20/2025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9146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9C9A4AE-AFF7-40BE-94CB-5CADCDBAF4D5}" type="datetimeFigureOut">
              <a:rPr lang="en-US" smtClean="0"/>
              <a:t>4/20/2025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7599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9C9A4AE-AFF7-40BE-94CB-5CADCDBAF4D5}" type="datetimeFigureOut">
              <a:rPr lang="en-US" smtClean="0"/>
              <a:t>4/20/2025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BBCA8E1-045B-4400-8F88-03428626721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7985000"/>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t>Eastern Political Thought</a:t>
            </a:r>
          </a:p>
        </p:txBody>
      </p:sp>
      <p:sp>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a:bodyPr>
          <a:lstStyle/>
          <a:p>
            <a:pPr marL="0" marR="0" indent="0">
              <a:lnSpc>
                <a:spcPct val="107000"/>
              </a:lnSpc>
              <a:spcBef>
                <a:spcPts val="0"/>
              </a:spcBef>
              <a:spcAft>
                <a:spcPts val="800"/>
              </a:spcAft>
              <a:buNone/>
            </a:pPr>
            <a:r>
              <a:rPr lang="en-US" sz="1700" dirty="0">
                <a:latin typeface="+mj-lt"/>
                <a:ea typeface="Times New Roman" panose="02020603050405020304" pitchFamily="18" charset="0"/>
                <a:cs typeface="Mangal" panose="02040503050203030202" pitchFamily="18" charset="0"/>
              </a:rPr>
              <a:t>Mahatma Gandhi</a:t>
            </a:r>
            <a:r>
              <a:rPr lang="en-US" sz="1700" dirty="0">
                <a:effectLst/>
                <a:latin typeface="+mj-lt"/>
                <a:ea typeface="Times New Roman" panose="02020603050405020304" pitchFamily="18" charset="0"/>
                <a:cs typeface="Mangal" panose="02040503050203030202" pitchFamily="18" charset="0"/>
              </a:rPr>
              <a:t> : </a:t>
            </a:r>
            <a:r>
              <a:rPr lang="en-US" sz="1700" dirty="0">
                <a:latin typeface="+mj-lt"/>
                <a:ea typeface="Times New Roman" panose="02020603050405020304" pitchFamily="18" charset="0"/>
                <a:cs typeface="Mangal" panose="02040503050203030202" pitchFamily="18" charset="0"/>
              </a:rPr>
              <a:t>Principle of Non Violence (Ahimsa)</a:t>
            </a:r>
            <a:endParaRPr lang="en-US" sz="1700" dirty="0">
              <a:effectLst/>
              <a:latin typeface="+mj-lt"/>
              <a:ea typeface="Times New Roman" panose="02020603050405020304" pitchFamily="18" charset="0"/>
              <a:cs typeface="Mangal" panose="02040503050203030202" pitchFamily="18" charset="0"/>
            </a:endParaRPr>
          </a:p>
          <a:p>
            <a:pPr marL="0" indent="0" algn="l">
              <a:buNone/>
            </a:pPr>
            <a:r>
              <a:rPr lang="en-US" sz="1700" b="0" i="0" dirty="0">
                <a:effectLst/>
                <a:latin typeface="+mj-lt"/>
              </a:rPr>
              <a:t>Gandhi’s principle of non-violence (Ahimsa) is not just an ethical stance but a comprehensive worldview that has influenced social and political movements worldwide. Rooted in the idea of avoiding harm to all living beings—whether physically or mentally—non-violence underpinned nearly every aspect of his life and activism. For Gandhi, it was not merely a political tactic but a way of living that emphasized compassion, truth, and inner strength.</a:t>
            </a:r>
          </a:p>
          <a:p>
            <a:pPr marL="0" indent="0">
              <a:buNone/>
            </a:pPr>
            <a:r>
              <a:rPr lang="en-US" sz="1700" b="1" i="0" dirty="0">
                <a:effectLst/>
                <a:latin typeface="+mj-lt"/>
              </a:rPr>
              <a:t>Concept of Non-Violence </a:t>
            </a:r>
          </a:p>
          <a:p>
            <a:pPr marL="0" indent="0" algn="l">
              <a:buNone/>
            </a:pPr>
            <a:r>
              <a:rPr lang="en-US" sz="1700" b="0" i="0" dirty="0">
                <a:effectLst/>
                <a:latin typeface="+mj-lt"/>
              </a:rPr>
              <a:t>Unlike traditional understandings of non-violence as simply the absence of physical harm, Gandhi expanded the concept to encompass a broader ethical spectrum. For him, Ahimsa was a force of love, compassion, and respect for all forms of life, extending far beyond the individual to influence social, political, and spiritual dimensions.</a:t>
            </a:r>
          </a:p>
          <a:p>
            <a:pPr marL="0" indent="0" algn="l">
              <a:buNone/>
            </a:pPr>
            <a:r>
              <a:rPr lang="en-US" sz="1700" b="0" i="0" dirty="0">
                <a:effectLst/>
                <a:latin typeface="+mj-lt"/>
              </a:rPr>
              <a:t>Gandhi’s non-violence was rooted in the belief that all beings are interconnected, and causing harm to one is harming the whole. In his view, true non-violence goes beyond avoiding physical violence to include refraining from mental or emotional harm as well. This means that even thoughts of hatred, anger, or resentment could be considered forms of violence. Gandhi advocated for the cultivation of love and understanding in all relationships, whether personal or political.</a:t>
            </a:r>
          </a:p>
          <a:p>
            <a:pPr marL="0" indent="0" algn="l">
              <a:buNone/>
            </a:pPr>
            <a:endParaRPr lang="en-US" sz="1400" b="0" i="0" dirty="0">
              <a:solidFill>
                <a:srgbClr val="000000"/>
              </a:solidFill>
              <a:effectLst/>
              <a:latin typeface="ff2"/>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indent="0">
              <a:buNone/>
            </a:pPr>
            <a:endParaRPr lang="en-US" b="0" i="0" dirty="0">
              <a:effectLst/>
              <a:latin typeface="var(--td_default_google_font_2,'Roboto',sans-serif)"/>
            </a:endParaRPr>
          </a:p>
          <a:p>
            <a:pPr algn="l">
              <a:buFont typeface="Arial" panose="020B0604020202020204" pitchFamily="34" charset="0"/>
              <a:buChar char="•"/>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4155172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05298"/>
            <a:ext cx="9601196" cy="416362"/>
          </a:xfrm>
        </p:spPr>
        <p:txBody>
          <a:bodyPr>
            <a:noAutofit/>
          </a:bodyPr>
          <a:lstStyle/>
          <a:p>
            <a:r>
              <a:rPr lang="en-US" sz="2000" b="1" dirty="0"/>
              <a:t>gandhi : principle of non violence</a:t>
            </a: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fontScale="62500" lnSpcReduction="20000"/>
          </a:bodyPr>
          <a:lstStyle/>
          <a:p>
            <a:pPr marL="0" indent="0" algn="l">
              <a:buNone/>
            </a:pPr>
            <a:r>
              <a:rPr lang="en-US" sz="2600" b="1" i="0" dirty="0">
                <a:solidFill>
                  <a:srgbClr val="3F3F3F"/>
                </a:solidFill>
                <a:effectLst/>
                <a:latin typeface="+mj-lt"/>
              </a:rPr>
              <a:t>Non-Violence and Truth (Satya) </a:t>
            </a:r>
          </a:p>
          <a:p>
            <a:pPr marL="0" indent="0" algn="l">
              <a:buNone/>
            </a:pPr>
            <a:r>
              <a:rPr lang="en-US" sz="2600" b="0" i="0" dirty="0">
                <a:solidFill>
                  <a:srgbClr val="3F3F3F"/>
                </a:solidFill>
                <a:effectLst/>
                <a:latin typeface="+mj-lt"/>
              </a:rPr>
              <a:t>One of the most critical aspects of Gandhi’s philosophy of non-violence is its close relationship with truth (Satya). For Gandhi, truth was not a mere abstraction or a set of principles; it was a living reality that guided one’s actions. He famously said, “Truth is God,” and believed that a life dedicated to truth was one that naturally upheld the values of non-violence. Gandhi saw truth as a form of inner strength that would prevent harm to others because it led to honest, just actions.</a:t>
            </a:r>
          </a:p>
          <a:p>
            <a:pPr marL="0" indent="0">
              <a:buNone/>
            </a:pPr>
            <a:r>
              <a:rPr lang="en-US" sz="2600" b="1" i="0" dirty="0">
                <a:effectLst/>
                <a:latin typeface="+mj-lt"/>
              </a:rPr>
              <a:t>Non-Violence in Action: Gandhi’s Approach to Social and Political Struggles</a:t>
            </a:r>
          </a:p>
          <a:p>
            <a:pPr marL="0" indent="0" algn="l">
              <a:buNone/>
            </a:pPr>
            <a:r>
              <a:rPr lang="en-US" sz="2600" b="0" i="0" dirty="0">
                <a:solidFill>
                  <a:srgbClr val="3F3F3F"/>
                </a:solidFill>
                <a:effectLst/>
                <a:latin typeface="+mj-lt"/>
              </a:rPr>
              <a:t>Gandhi’s most significant contributions to the global movement for non-violence came through his political campaigns in India’s fight for independence. He demonstrated that non-violence was not a passive stance but an active, potent force capable of confronting injustice and oppression. Through various movements such as the Salt March, Quit India Movement, and Civil Disobedience, Gandhi showed that non-violence could mobilize masses, challenge imperial powers, and achieve political goals without resorting to physical violence.</a:t>
            </a:r>
          </a:p>
          <a:p>
            <a:pPr marL="0" indent="0" algn="l">
              <a:buNone/>
            </a:pPr>
            <a:r>
              <a:rPr lang="en-US" sz="2600" b="0" i="0" dirty="0">
                <a:solidFill>
                  <a:srgbClr val="3F3F3F"/>
                </a:solidFill>
                <a:effectLst/>
                <a:latin typeface="+mj-lt"/>
              </a:rPr>
              <a:t>One of the most famous examples of Gandhi’s philosophy in action was his use of non-violent civil disobedience. By refusing to comply with unjust laws—like the British salt tax—Gandhi demonstrated the power of peaceful resistance. The Salt March of 1930, in which Gandhi and his followers marched 240 miles to make salt from seawater in defiance of British regulations, became a defining moment in India’s independence struggle. The movement attracted millions of people, uniting them in a common cause without any form of violence. Gandhi’s non-violent resistance forced the British to engage with the Indian population and ultimately led to significant political changes.</a:t>
            </a:r>
          </a:p>
          <a:p>
            <a:pPr marL="0" indent="0" algn="l">
              <a:buNone/>
            </a:pPr>
            <a:endParaRPr lang="en-US" b="0" i="0" dirty="0">
              <a:solidFill>
                <a:srgbClr val="3F3F3F"/>
              </a:solidFill>
              <a:effectLst/>
              <a:latin typeface="Outfit"/>
            </a:endParaRPr>
          </a:p>
          <a:p>
            <a:pPr marL="0" indent="0" algn="l">
              <a:buNone/>
            </a:pPr>
            <a:endParaRPr lang="en-US" sz="2000" b="0" i="0" dirty="0">
              <a:solidFill>
                <a:srgbClr val="000000"/>
              </a:solidFill>
              <a:effectLst/>
              <a:latin typeface="+mj-lt"/>
            </a:endParaRPr>
          </a:p>
          <a:p>
            <a:pPr algn="l"/>
            <a:endParaRPr lang="en-US" sz="2000" b="0" i="0" dirty="0">
              <a:solidFill>
                <a:srgbClr val="000000"/>
              </a:solidFill>
              <a:effectLst/>
              <a:latin typeface="+mj-lt"/>
            </a:endParaRPr>
          </a:p>
          <a:p>
            <a:pPr marL="0" indent="0">
              <a:buNone/>
            </a:pPr>
            <a:endParaRPr lang="en-US" dirty="0"/>
          </a:p>
        </p:txBody>
      </p:sp>
    </p:spTree>
    <p:extLst>
      <p:ext uri="{BB962C8B-B14F-4D97-AF65-F5344CB8AC3E}">
        <p14:creationId xmlns:p14="http://schemas.microsoft.com/office/powerpoint/2010/main" val="1793024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r>
              <a:rPr lang="en-US" sz="2000" b="1" dirty="0"/>
              <a:t>gandhi : principle of non violence</a:t>
            </a: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a:bodyPr>
          <a:lstStyle/>
          <a:p>
            <a:pPr marL="0" indent="0" algn="l">
              <a:buNone/>
            </a:pPr>
            <a:r>
              <a:rPr lang="en-US" sz="1800" b="1" i="0" dirty="0">
                <a:solidFill>
                  <a:srgbClr val="3F3F3F"/>
                </a:solidFill>
                <a:effectLst/>
                <a:latin typeface="+mj-lt"/>
              </a:rPr>
              <a:t>The Power of Non-Violence Over Physical Force</a:t>
            </a:r>
          </a:p>
          <a:p>
            <a:pPr marL="0" indent="0" algn="l">
              <a:buNone/>
            </a:pPr>
            <a:r>
              <a:rPr lang="en-US" sz="1600" b="0" i="0" dirty="0">
                <a:solidFill>
                  <a:srgbClr val="3F3F3F"/>
                </a:solidFill>
                <a:effectLst/>
                <a:latin typeface="+mj-lt"/>
              </a:rPr>
              <a:t>One of the most revolutionary aspects of Gandhi’s non-violence was his belief that inner power (spiritual strength) was more effective than external force (physical violence). While the world often associates power with strength and domination, Gandhi proposed a radically different model. He believed that true power was not derived from weapons or military might but from self-control, discipline, and the courage to choose peaceful means even when faced with aggression.</a:t>
            </a:r>
          </a:p>
          <a:p>
            <a:pPr marL="0" indent="0" algn="l">
              <a:buNone/>
            </a:pPr>
            <a:r>
              <a:rPr lang="en-US" sz="1600" b="0" i="0" dirty="0">
                <a:solidFill>
                  <a:srgbClr val="3F3F3F"/>
                </a:solidFill>
                <a:effectLst/>
                <a:latin typeface="+mj-lt"/>
              </a:rPr>
              <a:t>Gandhi’s ability to resist violence was a reflection of his deep spiritual commitment to non-violence, which required both moral clarity and immense inner strength. He often cited the example of the early Christians who faced persecution with love and forgiveness. He believed that such internal strength, coupled with a commitment to non-violence, could create a more just and compassionate world.</a:t>
            </a:r>
          </a:p>
          <a:p>
            <a:pPr marL="0" indent="0">
              <a:buNone/>
            </a:pPr>
            <a:r>
              <a:rPr lang="en-US" sz="1600" b="1" i="0" dirty="0">
                <a:effectLst/>
                <a:latin typeface="+mj-lt"/>
              </a:rPr>
              <a:t>The Role of Non-Violence in Modern Society</a:t>
            </a:r>
          </a:p>
          <a:p>
            <a:pPr marL="0" indent="0">
              <a:buNone/>
            </a:pPr>
            <a:r>
              <a:rPr lang="en-US" sz="1600" b="0" i="0" dirty="0">
                <a:solidFill>
                  <a:srgbClr val="3F3F3F"/>
                </a:solidFill>
                <a:effectLst/>
                <a:latin typeface="+mj-lt"/>
              </a:rPr>
              <a:t>Though Gandhi’s principle of non-violence was primarily aimed at achieving Indian independence, its relevance today extends far beyond the historical context in which it was developed. In the modern world, the application of non-violence can be seen in various spheres—political, social, and environmental—and its ethical implications remain a critical part of discussions about justice, peace, and sustainability.</a:t>
            </a:r>
            <a:endParaRPr lang="en-US" sz="1600" dirty="0">
              <a:latin typeface="+mj-lt"/>
            </a:endParaRPr>
          </a:p>
        </p:txBody>
      </p:sp>
    </p:spTree>
    <p:extLst>
      <p:ext uri="{BB962C8B-B14F-4D97-AF65-F5344CB8AC3E}">
        <p14:creationId xmlns:p14="http://schemas.microsoft.com/office/powerpoint/2010/main" val="501872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05298"/>
            <a:ext cx="9601196" cy="416362"/>
          </a:xfrm>
        </p:spPr>
        <p:txBody>
          <a:bodyPr>
            <a:noAutofit/>
          </a:bodyPr>
          <a:lstStyle/>
          <a:p>
            <a:r>
              <a:rPr lang="en-US" sz="2000" b="1" dirty="0"/>
              <a:t>gandhi : principle of non violence</a:t>
            </a: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Autofit/>
          </a:bodyPr>
          <a:lstStyle/>
          <a:p>
            <a:pPr marL="0" indent="0" algn="l">
              <a:buNone/>
            </a:pPr>
            <a:r>
              <a:rPr lang="en-US" sz="1600" b="1" i="0" dirty="0">
                <a:solidFill>
                  <a:srgbClr val="3F3F3F"/>
                </a:solidFill>
                <a:effectLst/>
                <a:latin typeface="+mj-lt"/>
              </a:rPr>
              <a:t>Non-Violence in Conflict Resolution</a:t>
            </a:r>
          </a:p>
          <a:p>
            <a:pPr marL="0" indent="0">
              <a:buNone/>
            </a:pPr>
            <a:r>
              <a:rPr lang="en-US" sz="1600" b="0" i="0" dirty="0">
                <a:solidFill>
                  <a:srgbClr val="3F3F3F"/>
                </a:solidFill>
                <a:effectLst/>
                <a:latin typeface="+mj-lt"/>
              </a:rPr>
              <a:t>In today’s world, where violence and warfare continue to plague many regions, Gandhi’s teachings on non-violence offer a powerful framework for conflict resolution. His emphasis on dialogue, understanding, and compromise provides an alternative to the destructive cycle of violence. Gandhi’s principles encourage the parties involved in a conflict to see their shared humanity and to find solutions that do not involve physical harm or oppression.</a:t>
            </a:r>
          </a:p>
          <a:p>
            <a:pPr marL="0" indent="0">
              <a:buNone/>
            </a:pPr>
            <a:r>
              <a:rPr lang="en-US" sz="1600" b="1" i="0" dirty="0">
                <a:solidFill>
                  <a:srgbClr val="3F3F3F"/>
                </a:solidFill>
                <a:effectLst/>
                <a:latin typeface="+mj-lt"/>
              </a:rPr>
              <a:t>Non-Violence and Environmental Ethics</a:t>
            </a:r>
          </a:p>
          <a:p>
            <a:pPr marL="0" indent="0">
              <a:buNone/>
            </a:pPr>
            <a:r>
              <a:rPr lang="en-US" sz="1600" b="0" i="0" dirty="0">
                <a:solidFill>
                  <a:srgbClr val="3F3F3F"/>
                </a:solidFill>
                <a:effectLst/>
                <a:latin typeface="+mj-lt"/>
              </a:rPr>
              <a:t>In the age of environmental degradation, Gandhi’s philosophy of non-violence also has important implications for how we treat the planet and its resources. His commitment to vegetarianism, for example, was rooted in the belief that causing harm to animals and nature was a form of violence. The growing global focus on sustainable living, reducing carbon footprints, and protecting biodiversity can be seen as an extension of Gandhi’s principle of non-violence. By refusing to exploit natural resources in ways that harm the environment, we practice a form of ecological non-violence.</a:t>
            </a:r>
          </a:p>
          <a:p>
            <a:pPr marL="0" indent="0">
              <a:buNone/>
            </a:pPr>
            <a:r>
              <a:rPr lang="en-US" sz="1600" b="1" i="0" dirty="0">
                <a:solidFill>
                  <a:srgbClr val="3F3F3F"/>
                </a:solidFill>
                <a:effectLst/>
                <a:latin typeface="+mj-lt"/>
              </a:rPr>
              <a:t>Non-Violence and Mental Wellbeing</a:t>
            </a:r>
          </a:p>
          <a:p>
            <a:pPr marL="0" indent="0">
              <a:buNone/>
            </a:pPr>
            <a:r>
              <a:rPr lang="en-US" sz="1600" b="0" i="0" dirty="0">
                <a:solidFill>
                  <a:srgbClr val="3F3F3F"/>
                </a:solidFill>
                <a:effectLst/>
                <a:latin typeface="+mj-lt"/>
              </a:rPr>
              <a:t>Another modern application of Gandhi’s non-violence lies in the realm of mental health. His philosophy emphasized the importance of controlling negative emotions such as anger, hatred, and resentment, which he saw as forms of internal violence. In today’s world, where mental health issues are at the forefront of global health discussions, Gandhi’s ideas about inner peace, mindfulness, and emotional discipline resonate deeply. Practicing non-violence in our thoughts and emotions can contribute to better mental health, emotional resilience, and harmonious relationships.</a:t>
            </a:r>
            <a:endParaRPr lang="en-US" sz="1600" dirty="0">
              <a:latin typeface="+mj-lt"/>
            </a:endParaRPr>
          </a:p>
        </p:txBody>
      </p:sp>
    </p:spTree>
    <p:extLst>
      <p:ext uri="{BB962C8B-B14F-4D97-AF65-F5344CB8AC3E}">
        <p14:creationId xmlns:p14="http://schemas.microsoft.com/office/powerpoint/2010/main" val="2538893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r>
              <a:rPr lang="en-US" sz="2000" b="1" dirty="0"/>
              <a:t>gandhi : principle of non violence</a:t>
            </a: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a:bodyPr>
          <a:lstStyle/>
          <a:p>
            <a:pPr marL="0" indent="0">
              <a:buNone/>
            </a:pPr>
            <a:r>
              <a:rPr lang="en-US" sz="1600" b="1" i="0" dirty="0">
                <a:effectLst/>
                <a:latin typeface="+mj-lt"/>
              </a:rPr>
              <a:t>The Ethical and Spiritual Dimensions of Non-Violence</a:t>
            </a:r>
          </a:p>
          <a:p>
            <a:pPr marL="0" indent="0">
              <a:buNone/>
            </a:pPr>
            <a:r>
              <a:rPr lang="en-US" sz="1600" b="0" i="0" dirty="0">
                <a:effectLst/>
                <a:latin typeface="+mj-lt"/>
              </a:rPr>
              <a:t>Gandhi’s non-violence was not only a political or social tool but also a deeply spiritual practice. He saw non-violence as a moral imperative—a way to align oneself with higher truths and divine principles. His commitment to Ahimsa came from his religious beliefs and spiritual practices, particularly his study of Hindu scriptures, Jainism, and Christianity. For Gandhi, non-violence was an expression of love for God and the world, and living a life of non-violence meant living a life of deep spiritual awareness.</a:t>
            </a:r>
          </a:p>
          <a:p>
            <a:pPr marL="0" indent="0">
              <a:buNone/>
            </a:pPr>
            <a:r>
              <a:rPr lang="en-US" sz="1600" b="1" i="0" dirty="0">
                <a:effectLst/>
                <a:latin typeface="+mj-lt"/>
              </a:rPr>
              <a:t>Non-Violence and Religion</a:t>
            </a:r>
          </a:p>
          <a:p>
            <a:pPr marL="0" indent="0">
              <a:buNone/>
            </a:pPr>
            <a:r>
              <a:rPr lang="en-US" sz="1600" b="0" i="0" dirty="0">
                <a:effectLst/>
                <a:latin typeface="+mj-lt"/>
              </a:rPr>
              <a:t>Gandhi was a religious pluralist, believing that all major religions shared a common thread of compassion and non-violence. He drew inspiration from the Bhagavad Gita, the Bible, and other sacred texts, understanding that non-violence was not confined to any single religious tradition. His view of non-violence was one that transcended religious boundaries, appealing to the universal need for love, peace, and respect in human relationships. By promoting non-violence across religious and cultural lines, Gandhi aimed to create a world that recognized the sanctity of life in all its forms.</a:t>
            </a:r>
            <a:endParaRPr lang="en-US" sz="1600" dirty="0">
              <a:latin typeface="+mj-lt"/>
            </a:endParaRPr>
          </a:p>
        </p:txBody>
      </p:sp>
    </p:spTree>
    <p:extLst>
      <p:ext uri="{BB962C8B-B14F-4D97-AF65-F5344CB8AC3E}">
        <p14:creationId xmlns:p14="http://schemas.microsoft.com/office/powerpoint/2010/main" val="3418832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05298"/>
            <a:ext cx="9601196" cy="416362"/>
          </a:xfrm>
        </p:spPr>
        <p:txBody>
          <a:bodyPr>
            <a:noAutofit/>
          </a:bodyPr>
          <a:lstStyle/>
          <a:p>
            <a:pPr algn="l"/>
            <a:r>
              <a:rPr lang="en-US" sz="2000" b="1" dirty="0"/>
              <a:t>Confucius political theory</a:t>
            </a:r>
            <a:endParaRPr lang="en-US" sz="2000" b="1" i="0" u="none" strike="noStrike" dirty="0">
              <a:effectLst/>
            </a:endParaRP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Autofit/>
          </a:bodyPr>
          <a:lstStyle/>
          <a:p>
            <a:pPr marL="0" indent="0">
              <a:buNone/>
            </a:pPr>
            <a:r>
              <a:rPr lang="en-US" sz="1600" dirty="0"/>
              <a:t>Confucian political theory is based on the teachings of the Chinese philosopher Confucius, who developed it in the 6th century BC, and focuses on morality and virtue as the foundations of governance and politics. ◦ Confucianism is considered a philosophical and ethical system rather than a pure political ideology, but it later developed into the basis of the political system in ancient China and East Asia</a:t>
            </a:r>
          </a:p>
          <a:p>
            <a:pPr marL="0" indent="0">
              <a:buNone/>
            </a:pPr>
            <a:r>
              <a:rPr lang="en-US" sz="1600" dirty="0"/>
              <a:t>The Basic principles of Confucian Political Theory</a:t>
            </a:r>
          </a:p>
          <a:p>
            <a:pPr marL="342900" indent="-342900">
              <a:buAutoNum type="arabicPeriod"/>
            </a:pPr>
            <a:r>
              <a:rPr lang="en-US" sz="1600" dirty="0"/>
              <a:t>The virtuous king (ideal ruler): The ruler should be a moral model for his people, so that his legitimacy is derived from his personal virtue, not from power or heredity alone. This concept is known as “Mandate of Heaven.” It gives the ruler the right to rule provided that he is just and moral.</a:t>
            </a:r>
          </a:p>
          <a:p>
            <a:pPr marL="457200" indent="-457200">
              <a:buAutoNum type="arabicPeriod"/>
            </a:pPr>
            <a:r>
              <a:rPr lang="en-US" sz="1600" dirty="0"/>
              <a:t>Moral virtues: These include the basic virtues such as Ren (humanity or compassion), Li (right rituals and behavior), and Yi (justice). Confucianism emphasizes that if the ruler is merciful and just, the people will follow his example.</a:t>
            </a:r>
          </a:p>
          <a:p>
            <a:pPr marL="457200" indent="-457200">
              <a:buAutoNum type="arabicPeriod"/>
            </a:pPr>
            <a:r>
              <a:rPr lang="en-US" sz="1600" dirty="0"/>
              <a:t>Education and reform: Moral education is essential to building virtuous leaders and people. The theory believes that reform begins with reforming the self first, then the family, and then society.</a:t>
            </a:r>
          </a:p>
          <a:p>
            <a:pPr marL="457200" indent="-457200">
              <a:buAutoNum type="arabicPeriod"/>
            </a:pPr>
            <a:r>
              <a:rPr lang="en-US" sz="1600" dirty="0"/>
              <a:t>Rejection of strict punishment: Confucianism believes that strict laws and harsh punishments are not the best way to rule. It prefers to use morality and education to guide the people.</a:t>
            </a:r>
            <a:endParaRPr lang="en-US" sz="1900" b="0" i="0" dirty="0">
              <a:solidFill>
                <a:srgbClr val="000000"/>
              </a:solidFill>
              <a:effectLst/>
              <a:latin typeface="+mj-lt"/>
            </a:endParaRPr>
          </a:p>
        </p:txBody>
      </p:sp>
    </p:spTree>
    <p:extLst>
      <p:ext uri="{BB962C8B-B14F-4D97-AF65-F5344CB8AC3E}">
        <p14:creationId xmlns:p14="http://schemas.microsoft.com/office/powerpoint/2010/main" val="3677360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algn="l"/>
            <a:r>
              <a:rPr lang="en-US" sz="2000" b="1" dirty="0"/>
              <a:t>Confucius political theory</a:t>
            </a:r>
            <a:endParaRPr lang="en-US" sz="2000" b="1" i="0" u="none" strike="noStrike" dirty="0">
              <a:effectLst/>
            </a:endParaRP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Autofit/>
          </a:bodyPr>
          <a:lstStyle/>
          <a:p>
            <a:pPr marL="0" indent="0">
              <a:buNone/>
            </a:pPr>
            <a:r>
              <a:rPr lang="en-US" sz="1800" u="sng" dirty="0">
                <a:latin typeface="+mj-lt"/>
              </a:rPr>
              <a:t>Impact of Confucianism on Contemporary Politics </a:t>
            </a:r>
            <a:endParaRPr lang="en-US" sz="1600" u="sng" dirty="0">
              <a:latin typeface="+mj-lt"/>
            </a:endParaRPr>
          </a:p>
          <a:p>
            <a:pPr marL="0" indent="0">
              <a:buNone/>
            </a:pPr>
            <a:r>
              <a:rPr lang="en-US" sz="1600" dirty="0">
                <a:latin typeface="+mj-lt"/>
              </a:rPr>
              <a:t>Enhancing Social Stability: Confucianism supports values of harmony and stability, as seen in China’s social policies like the social credit system, which aims to promote ethical behavior and responsible conduct. </a:t>
            </a:r>
          </a:p>
          <a:p>
            <a:pPr marL="0" indent="0">
              <a:buNone/>
            </a:pPr>
            <a:r>
              <a:rPr lang="en-US" sz="1600" dirty="0">
                <a:latin typeface="+mj-lt"/>
              </a:rPr>
              <a:t>Legitimacy of Leadership: Confucian values are used to strengthen the legitimacy of the Chinese Communist Party, presenting leaders as moral role models for the people, in line with the concept of the virtuous ruler (Junzi)</a:t>
            </a:r>
          </a:p>
          <a:p>
            <a:pPr marL="0" indent="0">
              <a:buNone/>
            </a:pPr>
            <a:r>
              <a:rPr lang="en-US" sz="1600" dirty="0">
                <a:latin typeface="+mj-lt"/>
              </a:rPr>
              <a:t>The Asian Development Model: Confucianism plays a role in countries like South Korea and Singapore as part of the “Asian values,” emphasizing discipline, collective responsibility, and ethical leadership.</a:t>
            </a:r>
          </a:p>
          <a:p>
            <a:pPr marL="0" indent="0">
              <a:buNone/>
            </a:pPr>
            <a:r>
              <a:rPr lang="en-US" sz="1600" dirty="0">
                <a:latin typeface="+mj-lt"/>
              </a:rPr>
              <a:t> Educational Policies: Promotion of moral education and virtues reflects Confucian principles that individual development is the foundation for societal progress</a:t>
            </a:r>
          </a:p>
          <a:p>
            <a:pPr marL="0" indent="0">
              <a:buNone/>
            </a:pPr>
            <a:r>
              <a:rPr lang="en-US" sz="1600" dirty="0">
                <a:latin typeface="+mj-lt"/>
              </a:rPr>
              <a:t>Conclusion</a:t>
            </a:r>
          </a:p>
          <a:p>
            <a:pPr marL="0" indent="0">
              <a:buNone/>
            </a:pPr>
            <a:r>
              <a:rPr lang="en-US" sz="1600" dirty="0">
                <a:latin typeface="+mj-lt"/>
              </a:rPr>
              <a:t>  Confucian political theory, rooted in ancient philosophy, remains relevant today. Its focus on moral leadership, education, and harmony influences governance in East Asia, promoting stability and progress.</a:t>
            </a:r>
          </a:p>
          <a:p>
            <a:pPr marL="0" indent="0">
              <a:buNone/>
            </a:pPr>
            <a:r>
              <a:rPr lang="en-US" sz="1600">
                <a:latin typeface="+mj-lt"/>
              </a:rPr>
              <a:t> These </a:t>
            </a:r>
            <a:r>
              <a:rPr lang="en-US" sz="1600" dirty="0">
                <a:latin typeface="+mj-lt"/>
              </a:rPr>
              <a:t>principles provide valuable insights for addressing modern political challenges and fostering just, balanced societies</a:t>
            </a:r>
            <a:endParaRPr lang="en-US" sz="1600" b="0" dirty="0">
              <a:solidFill>
                <a:srgbClr val="000000"/>
              </a:solidFill>
              <a:effectLst/>
              <a:latin typeface="+mj-lt"/>
            </a:endParaRPr>
          </a:p>
          <a:p>
            <a:endParaRPr lang="en-US" sz="1600" dirty="0">
              <a:latin typeface="+mj-lt"/>
            </a:endParaRPr>
          </a:p>
        </p:txBody>
      </p:sp>
    </p:spTree>
    <p:extLst>
      <p:ext uri="{BB962C8B-B14F-4D97-AF65-F5344CB8AC3E}">
        <p14:creationId xmlns:p14="http://schemas.microsoft.com/office/powerpoint/2010/main" val="167506503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705</TotalTime>
  <Words>1725</Words>
  <Application>Microsoft Office PowerPoint</Application>
  <PresentationFormat>Widescreen</PresentationFormat>
  <Paragraphs>51</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ff2</vt:lpstr>
      <vt:lpstr>Gill Sans MT</vt:lpstr>
      <vt:lpstr>Open Sans</vt:lpstr>
      <vt:lpstr>Outfit</vt:lpstr>
      <vt:lpstr>var(--td_default_google_font_2,'Roboto',sans-serif)</vt:lpstr>
      <vt:lpstr>Gallery</vt:lpstr>
      <vt:lpstr>Eastern Political Thought</vt:lpstr>
      <vt:lpstr>gandhi : principle of non violence</vt:lpstr>
      <vt:lpstr>gandhi : principle of non violence</vt:lpstr>
      <vt:lpstr>gandhi : principle of non violence</vt:lpstr>
      <vt:lpstr>gandhi : principle of non violence</vt:lpstr>
      <vt:lpstr>Confucius political theory</vt:lpstr>
      <vt:lpstr>Confucius political theory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Democracy</dc:title>
  <dc:creator>dell</dc:creator>
  <cp:lastModifiedBy>dell</cp:lastModifiedBy>
  <cp:revision>20</cp:revision>
  <dcterms:created xsi:type="dcterms:W3CDTF">2024-10-26T15:03:35Z</dcterms:created>
  <dcterms:modified xsi:type="dcterms:W3CDTF">2025-04-20T14:22:39Z</dcterms:modified>
</cp:coreProperties>
</file>